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82" r:id="rId3"/>
    <p:sldId id="556" r:id="rId4"/>
    <p:sldId id="566" r:id="rId5"/>
    <p:sldId id="589" r:id="rId6"/>
    <p:sldId id="590" r:id="rId7"/>
    <p:sldId id="569" r:id="rId8"/>
    <p:sldId id="571" r:id="rId9"/>
    <p:sldId id="591" r:id="rId10"/>
    <p:sldId id="560" r:id="rId11"/>
    <p:sldId id="273" r:id="rId12"/>
    <p:sldId id="274" r:id="rId13"/>
    <p:sldId id="275" r:id="rId14"/>
    <p:sldId id="2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556"/>
            <p14:sldId id="566"/>
            <p14:sldId id="589"/>
            <p14:sldId id="590"/>
            <p14:sldId id="569"/>
            <p14:sldId id="571"/>
            <p14:sldId id="591"/>
            <p14:sldId id="560"/>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6447" autoAdjust="0"/>
  </p:normalViewPr>
  <p:slideViewPr>
    <p:cSldViewPr snapToGrid="0">
      <p:cViewPr varScale="1">
        <p:scale>
          <a:sx n="83" d="100"/>
          <a:sy n="83" d="100"/>
        </p:scale>
        <p:origin x="-96" y="-21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2020-10-09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Augmented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Augmented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Augmented matrices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Augmented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Augmented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Augmented matrices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Augmented matrices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Augmented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Augmented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Augmented matrices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microsoft.com/office/2007/relationships/media" Target="../media/media3.wav"/><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0.wmf"/><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4.wav"/><Relationship Id="rId7" Type="http://schemas.openxmlformats.org/officeDocument/2006/relationships/image" Target="../media/image13.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wav"/><Relationship Id="rId9" Type="http://schemas.openxmlformats.org/officeDocument/2006/relationships/image" Target="../media/image14.wm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wav"/><Relationship Id="rId7" Type="http://schemas.openxmlformats.org/officeDocument/2006/relationships/image" Target="../media/image15.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9.wmf"/><Relationship Id="rId3" Type="http://schemas.microsoft.com/office/2007/relationships/media" Target="../media/media6.wav"/><Relationship Id="rId7" Type="http://schemas.openxmlformats.org/officeDocument/2006/relationships/image" Target="../media/image16.wmf"/><Relationship Id="rId12" Type="http://schemas.openxmlformats.org/officeDocument/2006/relationships/oleObject" Target="../embeddings/oleObject11.bin"/><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10.bin"/><Relationship Id="rId4" Type="http://schemas.openxmlformats.org/officeDocument/2006/relationships/audio" Target="../media/media6.wav"/><Relationship Id="rId9" Type="http://schemas.openxmlformats.org/officeDocument/2006/relationships/image" Target="../media/image17.wmf"/><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4.wmf"/><Relationship Id="rId3" Type="http://schemas.microsoft.com/office/2007/relationships/media" Target="../media/media7.wav"/><Relationship Id="rId7" Type="http://schemas.openxmlformats.org/officeDocument/2006/relationships/image" Target="../media/image21.wmf"/><Relationship Id="rId12" Type="http://schemas.openxmlformats.org/officeDocument/2006/relationships/oleObject" Target="../embeddings/oleObject15.bin"/><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14.bin"/><Relationship Id="rId4" Type="http://schemas.openxmlformats.org/officeDocument/2006/relationships/audio" Target="../media/media7.wav"/><Relationship Id="rId9" Type="http://schemas.openxmlformats.org/officeDocument/2006/relationships/image" Target="../media/image22.wmf"/><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7.bin"/><Relationship Id="rId3" Type="http://schemas.microsoft.com/office/2007/relationships/media" Target="../media/media9.wav"/><Relationship Id="rId7" Type="http://schemas.openxmlformats.org/officeDocument/2006/relationships/image" Target="../media/image25.wmf"/><Relationship Id="rId12" Type="http://schemas.openxmlformats.org/officeDocument/2006/relationships/image" Target="../media/image8.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image" Target="../media/image27.wmf"/><Relationship Id="rId5" Type="http://schemas.openxmlformats.org/officeDocument/2006/relationships/slideLayout" Target="../slideLayouts/slideLayout2.xml"/><Relationship Id="rId10" Type="http://schemas.openxmlformats.org/officeDocument/2006/relationships/oleObject" Target="../embeddings/oleObject18.bin"/><Relationship Id="rId4" Type="http://schemas.openxmlformats.org/officeDocument/2006/relationships/audio" Target="../media/media9.wav"/><Relationship Id="rId9" Type="http://schemas.openxmlformats.org/officeDocument/2006/relationships/image" Target="../media/image2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6.4.3 </a:t>
            </a:r>
            <a:r>
              <a:rPr lang="en-CA" dirty="0" smtClean="0"/>
              <a:t>Augmented matrices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391"/>
    </mc:Choice>
    <mc:Fallback>
      <p:transition spd="slow" advTm="8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a:t>
            </a:r>
            <a:r>
              <a:rPr lang="en-US" dirty="0" smtClean="0"/>
              <a:t> how to get an augmented matrix</a:t>
            </a:r>
          </a:p>
          <a:p>
            <a:pPr lvl="1"/>
            <a:r>
              <a:rPr lang="en-US" dirty="0" smtClean="0">
                <a:latin typeface="Times New Roman" panose="02020603050405020304" pitchFamily="18" charset="0"/>
              </a:rPr>
              <a:t>Know that we can perform equivalent operations to what we did with equations on the augmented matrix</a:t>
            </a:r>
          </a:p>
          <a:p>
            <a:pPr lvl="1"/>
            <a:r>
              <a:rPr lang="en-US" dirty="0" smtClean="0">
                <a:latin typeface="Times New Roman" panose="02020603050405020304" pitchFamily="18" charset="0"/>
              </a:rPr>
              <a:t>Are aware that it will be easier to describe and program such an algorithm without the variables</a:t>
            </a:r>
          </a:p>
          <a:p>
            <a:pPr lvl="1"/>
            <a:r>
              <a:rPr lang="en-US" dirty="0" smtClean="0">
                <a:latin typeface="Times New Roman" panose="02020603050405020304" pitchFamily="18" charset="0"/>
              </a:rPr>
              <a:t>Understand that a solution to the system of linear equations gives the same solution to the question of finding a linear combination vectors equaling a target vector</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5161134"/>
      </p:ext>
    </p:extLst>
  </p:cSld>
  <p:clrMapOvr>
    <a:masterClrMapping/>
  </p:clrMapOvr>
  <mc:AlternateContent xmlns:mc="http://schemas.openxmlformats.org/markup-compatibility/2006">
    <mc:Choice xmlns:p14="http://schemas.microsoft.com/office/powerpoint/2010/main" Requires="p14">
      <p:transition spd="slow" p14:dur="2000" advTm="46373"/>
    </mc:Choice>
    <mc:Fallback>
      <p:transition spd="slow" advTm="46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dirty="0"/>
              <a:t>https://</a:t>
            </a:r>
            <a:r>
              <a:rPr lang="en-US" dirty="0" smtClean="0"/>
              <a:t>en.wikipedia.org/wiki/Augmented_matrix</a:t>
            </a:r>
            <a:endParaRPr lang="en-CA" sz="2000" dirty="0" smtClean="0"/>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Augmented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augmented matrices</a:t>
            </a:r>
          </a:p>
          <a:p>
            <a:pPr lvl="1"/>
            <a:r>
              <a:rPr lang="en-US" dirty="0" smtClean="0"/>
              <a:t>Show how operations on systems of linear equations have a</a:t>
            </a:r>
            <a:br>
              <a:rPr lang="en-US" dirty="0" smtClean="0"/>
            </a:br>
            <a:r>
              <a:rPr lang="en-US" dirty="0" smtClean="0"/>
              <a:t>corresponding operation on the augmented matrix</a:t>
            </a:r>
          </a:p>
          <a:p>
            <a:pPr lvl="1"/>
            <a:r>
              <a:rPr lang="en-US" dirty="0" smtClean="0"/>
              <a:t>Discuss the benefits of using </a:t>
            </a:r>
            <a:r>
              <a:rPr lang="en-US" smtClean="0"/>
              <a:t>augmented matrices</a:t>
            </a:r>
            <a:br>
              <a:rPr lang="en-US" smtClean="0"/>
            </a:br>
            <a:r>
              <a:rPr lang="en-US" smtClean="0"/>
              <a:t>	versus </a:t>
            </a:r>
            <a:r>
              <a:rPr lang="en-US" dirty="0" smtClean="0"/>
              <a:t>systems of linear equations</a:t>
            </a:r>
            <a:endParaRPr lang="en-US" dirty="0" smtClean="0"/>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2569"/>
    </mc:Choice>
    <mc:Fallback>
      <p:transition spd="slow" advTm="3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Augmented matrices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Let us start with either a system of linear equations, or equivalently, a linear combination of vectors equaling a target vector:</a:t>
            </a:r>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dirty="0"/>
          </a:p>
        </p:txBody>
      </p:sp>
      <p:graphicFrame>
        <p:nvGraphicFramePr>
          <p:cNvPr id="8" name="Object 7"/>
          <p:cNvGraphicFramePr>
            <a:graphicFrameLocks noChangeAspect="1"/>
          </p:cNvGraphicFramePr>
          <p:nvPr>
            <p:extLst>
              <p:ext uri="{D42A27DB-BD31-4B8C-83A1-F6EECF244321}">
                <p14:modId xmlns:p14="http://schemas.microsoft.com/office/powerpoint/2010/main" val="2706563494"/>
              </p:ext>
            </p:extLst>
          </p:nvPr>
        </p:nvGraphicFramePr>
        <p:xfrm>
          <a:off x="1540069" y="5218113"/>
          <a:ext cx="3878263" cy="360362"/>
        </p:xfrm>
        <a:graphic>
          <a:graphicData uri="http://schemas.openxmlformats.org/presentationml/2006/ole">
            <mc:AlternateContent xmlns:mc="http://schemas.openxmlformats.org/markup-compatibility/2006">
              <mc:Choice xmlns:v="urn:schemas-microsoft-com:vml" Requires="v">
                <p:oleObj spid="_x0000_s294981" name="Equation" r:id="rId6" imgW="3263760" imgH="330120" progId="Equation.DSMT4">
                  <p:embed/>
                </p:oleObj>
              </mc:Choice>
              <mc:Fallback>
                <p:oleObj name="Equation" r:id="rId6" imgW="3263760" imgH="330120" progId="Equation.DSMT4">
                  <p:embed/>
                  <p:pic>
                    <p:nvPicPr>
                      <p:cNvPr id="0" name=""/>
                      <p:cNvPicPr>
                        <a:picLocks noChangeAspect="1" noChangeArrowheads="1"/>
                      </p:cNvPicPr>
                      <p:nvPr/>
                    </p:nvPicPr>
                    <p:blipFill>
                      <a:blip r:embed="rId7"/>
                      <a:srcRect/>
                      <a:stretch>
                        <a:fillRect/>
                      </a:stretch>
                    </p:blipFill>
                    <p:spPr bwMode="auto">
                      <a:xfrm>
                        <a:off x="1540069" y="5218113"/>
                        <a:ext cx="38782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48640153"/>
              </p:ext>
            </p:extLst>
          </p:nvPr>
        </p:nvGraphicFramePr>
        <p:xfrm>
          <a:off x="6127401" y="3513654"/>
          <a:ext cx="1101725" cy="2051050"/>
        </p:xfrm>
        <a:graphic>
          <a:graphicData uri="http://schemas.openxmlformats.org/presentationml/2006/ole">
            <mc:AlternateContent xmlns:mc="http://schemas.openxmlformats.org/markup-compatibility/2006">
              <mc:Choice xmlns:v="urn:schemas-microsoft-com:vml" Requires="v">
                <p:oleObj spid="_x0000_s294982" name="Equation" r:id="rId8" imgW="927000" imgH="1879560" progId="Equation.DSMT4">
                  <p:embed/>
                </p:oleObj>
              </mc:Choice>
              <mc:Fallback>
                <p:oleObj name="Equation" r:id="rId8" imgW="927000" imgH="1879560" progId="Equation.DSMT4">
                  <p:embed/>
                  <p:pic>
                    <p:nvPicPr>
                      <p:cNvPr id="0" name=""/>
                      <p:cNvPicPr>
                        <a:picLocks noChangeAspect="1" noChangeArrowheads="1"/>
                      </p:cNvPicPr>
                      <p:nvPr/>
                    </p:nvPicPr>
                    <p:blipFill>
                      <a:blip r:embed="rId9"/>
                      <a:srcRect/>
                      <a:stretch>
                        <a:fillRect/>
                      </a:stretch>
                    </p:blipFill>
                    <p:spPr bwMode="auto">
                      <a:xfrm>
                        <a:off x="6127401" y="3513654"/>
                        <a:ext cx="110172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957633712"/>
              </p:ext>
            </p:extLst>
          </p:nvPr>
        </p:nvGraphicFramePr>
        <p:xfrm>
          <a:off x="7320309" y="3462737"/>
          <a:ext cx="1389063" cy="2106613"/>
        </p:xfrm>
        <a:graphic>
          <a:graphicData uri="http://schemas.openxmlformats.org/presentationml/2006/ole">
            <mc:AlternateContent xmlns:mc="http://schemas.openxmlformats.org/markup-compatibility/2006">
              <mc:Choice xmlns:v="urn:schemas-microsoft-com:vml" Requires="v">
                <p:oleObj spid="_x0000_s294983" name="Equation" r:id="rId10" imgW="1168200" imgH="1930320" progId="Equation.DSMT4">
                  <p:embed/>
                </p:oleObj>
              </mc:Choice>
              <mc:Fallback>
                <p:oleObj name="Equation" r:id="rId10" imgW="1168200" imgH="1930320" progId="Equation.DSMT4">
                  <p:embed/>
                  <p:pic>
                    <p:nvPicPr>
                      <p:cNvPr id="0" name=""/>
                      <p:cNvPicPr>
                        <a:picLocks noChangeAspect="1" noChangeArrowheads="1"/>
                      </p:cNvPicPr>
                      <p:nvPr/>
                    </p:nvPicPr>
                    <p:blipFill>
                      <a:blip r:embed="rId11"/>
                      <a:srcRect/>
                      <a:stretch>
                        <a:fillRect/>
                      </a:stretch>
                    </p:blipFill>
                    <p:spPr bwMode="auto">
                      <a:xfrm>
                        <a:off x="7320309" y="3462737"/>
                        <a:ext cx="1389063"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331695524"/>
              </p:ext>
            </p:extLst>
          </p:nvPr>
        </p:nvGraphicFramePr>
        <p:xfrm>
          <a:off x="858200" y="2536397"/>
          <a:ext cx="4691063" cy="2152650"/>
        </p:xfrm>
        <a:graphic>
          <a:graphicData uri="http://schemas.openxmlformats.org/presentationml/2006/ole">
            <mc:AlternateContent xmlns:mc="http://schemas.openxmlformats.org/markup-compatibility/2006">
              <mc:Choice xmlns:v="urn:schemas-microsoft-com:vml" Requires="v">
                <p:oleObj spid="_x0000_s294984" name="Equation" r:id="rId12" imgW="3949700" imgH="1968500" progId="Equation.DSMT4">
                  <p:embed/>
                </p:oleObj>
              </mc:Choice>
              <mc:Fallback>
                <p:oleObj name="Equation" r:id="rId12" imgW="3949700" imgH="1968500" progId="Equation.DSMT4">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8200" y="2536397"/>
                        <a:ext cx="469106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35345071"/>
      </p:ext>
    </p:extLst>
  </p:cSld>
  <p:clrMapOvr>
    <a:masterClrMapping/>
  </p:clrMapOvr>
  <mc:AlternateContent xmlns:mc="http://schemas.openxmlformats.org/markup-compatibility/2006">
    <mc:Choice xmlns:p14="http://schemas.microsoft.com/office/powerpoint/2010/main" Requires="p14">
      <p:transition spd="slow" p14:dur="2000" advTm="32308"/>
    </mc:Choice>
    <mc:Fallback>
      <p:transition spd="slow" advTm="3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 representation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Given the system of linea</a:t>
            </a:r>
            <a:r>
              <a:rPr lang="en-US" dirty="0" smtClean="0">
                <a:latin typeface="Times New Roman" panose="02020603050405020304" pitchFamily="18" charset="0"/>
              </a:rPr>
              <a:t>r equations, we defined the matrix </a:t>
            </a:r>
            <a:r>
              <a:rPr lang="en-US" i="1" dirty="0" smtClean="0">
                <a:latin typeface="Times New Roman" panose="02020603050405020304" pitchFamily="18" charset="0"/>
              </a:rPr>
              <a:t>A</a:t>
            </a:r>
            <a:endParaRPr lang="en-US" dirty="0" smtClean="0">
              <a:latin typeface="Times New Roman" panose="02020603050405020304" pitchFamily="18" charset="0"/>
            </a:endParaRPr>
          </a:p>
          <a:p>
            <a:pPr lvl="1"/>
            <a:r>
              <a:rPr lang="en-US" dirty="0" smtClean="0">
                <a:latin typeface="Times New Roman" panose="02020603050405020304" pitchFamily="18" charset="0"/>
              </a:rPr>
              <a:t>Let us </a:t>
            </a:r>
            <a:r>
              <a:rPr lang="en-US" i="1" dirty="0" smtClean="0">
                <a:latin typeface="Times New Roman" panose="02020603050405020304" pitchFamily="18" charset="0"/>
              </a:rPr>
              <a:t>augment </a:t>
            </a:r>
            <a:r>
              <a:rPr lang="en-US" dirty="0" smtClean="0">
                <a:latin typeface="Times New Roman" panose="02020603050405020304" pitchFamily="18" charset="0"/>
              </a:rPr>
              <a:t>the matrix by appending the vector </a:t>
            </a:r>
            <a:r>
              <a:rPr lang="en-US" b="1" dirty="0" smtClean="0">
                <a:latin typeface="Times New Roman" panose="02020603050405020304" pitchFamily="18" charset="0"/>
              </a:rPr>
              <a:t>b</a:t>
            </a:r>
            <a:r>
              <a:rPr lang="en-US" dirty="0" smtClean="0">
                <a:latin typeface="Times New Roman" panose="02020603050405020304" pitchFamily="18" charset="0"/>
              </a:rPr>
              <a:t>: </a:t>
            </a: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dirty="0"/>
          </a:p>
        </p:txBody>
      </p:sp>
      <p:graphicFrame>
        <p:nvGraphicFramePr>
          <p:cNvPr id="12" name="Object 11"/>
          <p:cNvGraphicFramePr>
            <a:graphicFrameLocks noChangeAspect="1"/>
          </p:cNvGraphicFramePr>
          <p:nvPr>
            <p:extLst>
              <p:ext uri="{D42A27DB-BD31-4B8C-83A1-F6EECF244321}">
                <p14:modId xmlns:p14="http://schemas.microsoft.com/office/powerpoint/2010/main" val="634228833"/>
              </p:ext>
            </p:extLst>
          </p:nvPr>
        </p:nvGraphicFramePr>
        <p:xfrm>
          <a:off x="2112848" y="2650736"/>
          <a:ext cx="4029075" cy="2082800"/>
        </p:xfrm>
        <a:graphic>
          <a:graphicData uri="http://schemas.openxmlformats.org/presentationml/2006/ole">
            <mc:AlternateContent xmlns:mc="http://schemas.openxmlformats.org/markup-compatibility/2006">
              <mc:Choice xmlns:v="urn:schemas-microsoft-com:vml" Requires="v">
                <p:oleObj spid="_x0000_s300075" name="Equation" r:id="rId6" imgW="3390840" imgH="1904760" progId="Equation.DSMT4">
                  <p:embed/>
                </p:oleObj>
              </mc:Choice>
              <mc:Fallback>
                <p:oleObj name="Equation" r:id="rId6" imgW="3390840" imgH="1904760" progId="Equation.DSMT4">
                  <p:embed/>
                  <p:pic>
                    <p:nvPicPr>
                      <p:cNvPr id="0" name=""/>
                      <p:cNvPicPr>
                        <a:picLocks noChangeAspect="1" noChangeArrowheads="1"/>
                      </p:cNvPicPr>
                      <p:nvPr/>
                    </p:nvPicPr>
                    <p:blipFill>
                      <a:blip r:embed="rId7"/>
                      <a:srcRect/>
                      <a:stretch>
                        <a:fillRect/>
                      </a:stretch>
                    </p:blipFill>
                    <p:spPr bwMode="auto">
                      <a:xfrm>
                        <a:off x="2112848" y="2650736"/>
                        <a:ext cx="402907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86149051"/>
              </p:ext>
            </p:extLst>
          </p:nvPr>
        </p:nvGraphicFramePr>
        <p:xfrm>
          <a:off x="2168525" y="4748848"/>
          <a:ext cx="5280025" cy="2082800"/>
        </p:xfrm>
        <a:graphic>
          <a:graphicData uri="http://schemas.openxmlformats.org/presentationml/2006/ole">
            <mc:AlternateContent xmlns:mc="http://schemas.openxmlformats.org/markup-compatibility/2006">
              <mc:Choice xmlns:v="urn:schemas-microsoft-com:vml" Requires="v">
                <p:oleObj spid="_x0000_s300076" name="Equation" r:id="rId8" imgW="4444920" imgH="1904760" progId="Equation.DSMT4">
                  <p:embed/>
                </p:oleObj>
              </mc:Choice>
              <mc:Fallback>
                <p:oleObj name="Equation" r:id="rId8" imgW="4444920" imgH="1904760" progId="Equation.DSMT4">
                  <p:embed/>
                  <p:pic>
                    <p:nvPicPr>
                      <p:cNvPr id="0" name=""/>
                      <p:cNvPicPr>
                        <a:picLocks noChangeAspect="1" noChangeArrowheads="1"/>
                      </p:cNvPicPr>
                      <p:nvPr/>
                    </p:nvPicPr>
                    <p:blipFill>
                      <a:blip r:embed="rId9"/>
                      <a:srcRect/>
                      <a:stretch>
                        <a:fillRect/>
                      </a:stretch>
                    </p:blipFill>
                    <p:spPr bwMode="auto">
                      <a:xfrm>
                        <a:off x="2168525" y="4748848"/>
                        <a:ext cx="528002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p:nvSpPr>
        <p:spPr>
          <a:xfrm>
            <a:off x="6942968" y="2535674"/>
            <a:ext cx="1899879" cy="1631216"/>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The dotted line</a:t>
            </a:r>
            <a:br>
              <a:rPr lang="en-US" sz="2000" dirty="0" smtClean="0">
                <a:solidFill>
                  <a:schemeClr val="bg1"/>
                </a:solidFill>
                <a:latin typeface="Cambria" panose="02040503050406030204" pitchFamily="18" charset="0"/>
                <a:ea typeface="Cambria" panose="02040503050406030204" pitchFamily="18" charset="0"/>
              </a:rPr>
            </a:br>
            <a:r>
              <a:rPr lang="en-US" sz="2000" dirty="0" smtClean="0">
                <a:solidFill>
                  <a:schemeClr val="bg1"/>
                </a:solidFill>
                <a:latin typeface="Cambria" panose="02040503050406030204" pitchFamily="18" charset="0"/>
                <a:ea typeface="Cambria" panose="02040503050406030204" pitchFamily="18" charset="0"/>
              </a:rPr>
              <a:t>separates the </a:t>
            </a:r>
            <a:br>
              <a:rPr lang="en-US" sz="2000" dirty="0" smtClean="0">
                <a:solidFill>
                  <a:schemeClr val="bg1"/>
                </a:solidFill>
                <a:latin typeface="Cambria" panose="02040503050406030204" pitchFamily="18" charset="0"/>
                <a:ea typeface="Cambria" panose="02040503050406030204" pitchFamily="18" charset="0"/>
              </a:rPr>
            </a:br>
            <a:r>
              <a:rPr lang="en-US" sz="2000" dirty="0" smtClean="0">
                <a:solidFill>
                  <a:schemeClr val="bg1"/>
                </a:solidFill>
                <a:latin typeface="Cambria" panose="02040503050406030204" pitchFamily="18" charset="0"/>
                <a:ea typeface="Cambria" panose="02040503050406030204" pitchFamily="18" charset="0"/>
              </a:rPr>
              <a:t>coefficients and</a:t>
            </a:r>
          </a:p>
          <a:p>
            <a:r>
              <a:rPr lang="en-US" sz="2000" dirty="0" smtClean="0">
                <a:solidFill>
                  <a:schemeClr val="bg1"/>
                </a:solidFill>
                <a:latin typeface="Cambria" panose="02040503050406030204" pitchFamily="18" charset="0"/>
                <a:ea typeface="Cambria" panose="02040503050406030204" pitchFamily="18" charset="0"/>
              </a:rPr>
              <a:t>the right-hand</a:t>
            </a:r>
            <a:br>
              <a:rPr lang="en-US" sz="2000" dirty="0" smtClean="0">
                <a:solidFill>
                  <a:schemeClr val="bg1"/>
                </a:solidFill>
                <a:latin typeface="Cambria" panose="02040503050406030204" pitchFamily="18" charset="0"/>
                <a:ea typeface="Cambria" panose="02040503050406030204" pitchFamily="18" charset="0"/>
              </a:rPr>
            </a:br>
            <a:r>
              <a:rPr lang="en-US" sz="2000" dirty="0" smtClean="0">
                <a:solidFill>
                  <a:schemeClr val="bg1"/>
                </a:solidFill>
                <a:latin typeface="Cambria" panose="02040503050406030204" pitchFamily="18" charset="0"/>
                <a:ea typeface="Cambria" panose="02040503050406030204" pitchFamily="18" charset="0"/>
              </a:rPr>
              <a:t>values</a:t>
            </a:r>
            <a:endParaRPr lang="en-CA" sz="2000" dirty="0">
              <a:solidFill>
                <a:schemeClr val="bg1"/>
              </a:solidFill>
              <a:latin typeface="Cambria" panose="02040503050406030204" pitchFamily="18" charset="0"/>
              <a:ea typeface="Cambria" panose="02040503050406030204" pitchFamily="18" charset="0"/>
            </a:endParaRPr>
          </a:p>
        </p:txBody>
      </p:sp>
      <p:cxnSp>
        <p:nvCxnSpPr>
          <p:cNvPr id="10" name="Straight Arrow Connector 9"/>
          <p:cNvCxnSpPr/>
          <p:nvPr/>
        </p:nvCxnSpPr>
        <p:spPr>
          <a:xfrm flipH="1">
            <a:off x="6858000" y="4137660"/>
            <a:ext cx="342900" cy="65151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720340" y="4023360"/>
            <a:ext cx="4217670" cy="154305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8" name="Audio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72520578"/>
      </p:ext>
    </p:extLst>
  </p:cSld>
  <p:clrMapOvr>
    <a:masterClrMapping/>
  </p:clrMapOvr>
  <mc:AlternateContent xmlns:mc="http://schemas.openxmlformats.org/markup-compatibility/2006">
    <mc:Choice xmlns:p14="http://schemas.microsoft.com/office/powerpoint/2010/main" Requires="p14">
      <p:transition spd="slow" p14:dur="2000" advTm="70970"/>
    </mc:Choice>
    <mc:Fallback>
      <p:transition spd="slow" advTm="7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8"/>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 representation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While matrices will have a significance beyond the coefficients,</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the </a:t>
            </a:r>
            <a:r>
              <a:rPr lang="en-US" b="1" dirty="0" smtClean="0">
                <a:latin typeface="Times New Roman" panose="02020603050405020304" pitchFamily="18" charset="0"/>
              </a:rPr>
              <a:t>only </a:t>
            </a:r>
            <a:r>
              <a:rPr lang="en-US" dirty="0" smtClean="0">
                <a:latin typeface="Times New Roman" panose="02020603050405020304" pitchFamily="18" charset="0"/>
              </a:rPr>
              <a:t> purpose of the augmented matrix is to help us </a:t>
            </a:r>
            <a:br>
              <a:rPr lang="en-US" dirty="0" smtClean="0">
                <a:latin typeface="Times New Roman" panose="02020603050405020304" pitchFamily="18" charset="0"/>
              </a:rPr>
            </a:br>
            <a:r>
              <a:rPr lang="en-US" dirty="0" smtClean="0">
                <a:latin typeface="Times New Roman" panose="02020603050405020304" pitchFamily="18" charset="0"/>
              </a:rPr>
              <a:t>	systematically find a solution to our problem</a:t>
            </a:r>
          </a:p>
          <a:p>
            <a:pPr lvl="1"/>
            <a:r>
              <a:rPr lang="en-US" dirty="0" smtClean="0">
                <a:latin typeface="Times New Roman" panose="02020603050405020304" pitchFamily="18" charset="0"/>
              </a:rPr>
              <a:t>It is a </a:t>
            </a:r>
            <a:r>
              <a:rPr lang="en-US" i="1" dirty="0" smtClean="0">
                <a:latin typeface="Times New Roman" panose="02020603050405020304" pitchFamily="18" charset="0"/>
              </a:rPr>
              <a:t>data structure, </a:t>
            </a:r>
            <a:r>
              <a:rPr lang="en-US" dirty="0" smtClean="0">
                <a:latin typeface="Times New Roman" panose="02020603050405020304" pitchFamily="18" charset="0"/>
              </a:rPr>
              <a:t>not a mathematical object</a:t>
            </a: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9" name="Object 8"/>
          <p:cNvGraphicFramePr>
            <a:graphicFrameLocks noChangeAspect="1"/>
          </p:cNvGraphicFramePr>
          <p:nvPr>
            <p:extLst>
              <p:ext uri="{D42A27DB-BD31-4B8C-83A1-F6EECF244321}">
                <p14:modId xmlns:p14="http://schemas.microsoft.com/office/powerpoint/2010/main" val="2712199617"/>
              </p:ext>
            </p:extLst>
          </p:nvPr>
        </p:nvGraphicFramePr>
        <p:xfrm>
          <a:off x="603250" y="3416300"/>
          <a:ext cx="7829550" cy="2082800"/>
        </p:xfrm>
        <a:graphic>
          <a:graphicData uri="http://schemas.openxmlformats.org/presentationml/2006/ole">
            <mc:AlternateContent xmlns:mc="http://schemas.openxmlformats.org/markup-compatibility/2006">
              <mc:Choice xmlns:v="urn:schemas-microsoft-com:vml" Requires="v">
                <p:oleObj spid="_x0000_s334855" name="Equation" r:id="rId6" imgW="6591240" imgH="1904760" progId="Equation.DSMT4">
                  <p:embed/>
                </p:oleObj>
              </mc:Choice>
              <mc:Fallback>
                <p:oleObj name="Equation" r:id="rId6" imgW="6591240" imgH="1904760" progId="Equation.DSMT4">
                  <p:embed/>
                  <p:pic>
                    <p:nvPicPr>
                      <p:cNvPr id="0" name=""/>
                      <p:cNvPicPr>
                        <a:picLocks noChangeAspect="1" noChangeArrowheads="1"/>
                      </p:cNvPicPr>
                      <p:nvPr/>
                    </p:nvPicPr>
                    <p:blipFill>
                      <a:blip r:embed="rId7"/>
                      <a:srcRect/>
                      <a:stretch>
                        <a:fillRect/>
                      </a:stretch>
                    </p:blipFill>
                    <p:spPr bwMode="auto">
                      <a:xfrm>
                        <a:off x="603250" y="3416300"/>
                        <a:ext cx="782955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9285331"/>
      </p:ext>
    </p:extLst>
  </p:cSld>
  <p:clrMapOvr>
    <a:masterClrMapping/>
  </p:clrMapOvr>
  <mc:AlternateContent xmlns:mc="http://schemas.openxmlformats.org/markup-compatibility/2006">
    <mc:Choice xmlns:p14="http://schemas.microsoft.com/office/powerpoint/2010/main" Requires="p14">
      <p:transition spd="slow" p14:dur="2000" advTm="28792"/>
    </mc:Choice>
    <mc:Fallback>
      <p:transition spd="slow" advTm="28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representation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Suppose we have a system of linear equation we’re trying to solve:</a:t>
            </a: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r>
              <a:rPr lang="en-US" dirty="0" smtClean="0">
                <a:latin typeface="Times New Roman" panose="02020603050405020304" pitchFamily="18" charset="0"/>
              </a:rPr>
              <a:t>Adding –4 times </a:t>
            </a:r>
            <a:r>
              <a:rPr lang="en-US" dirty="0" err="1" smtClean="0">
                <a:latin typeface="Times New Roman" panose="02020603050405020304" pitchFamily="18" charset="0"/>
              </a:rPr>
              <a:t>Eqn</a:t>
            </a:r>
            <a:r>
              <a:rPr lang="en-US" dirty="0" smtClean="0">
                <a:latin typeface="Times New Roman" panose="02020603050405020304" pitchFamily="18" charset="0"/>
              </a:rPr>
              <a:t> 1 onto </a:t>
            </a:r>
            <a:r>
              <a:rPr lang="en-US" dirty="0" err="1" smtClean="0">
                <a:latin typeface="Times New Roman" panose="02020603050405020304" pitchFamily="18" charset="0"/>
              </a:rPr>
              <a:t>Eqn</a:t>
            </a:r>
            <a:r>
              <a:rPr lang="en-US" dirty="0" smtClean="0">
                <a:latin typeface="Times New Roman" panose="02020603050405020304" pitchFamily="18" charset="0"/>
              </a:rPr>
              <a:t> 2 yields:</a:t>
            </a: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r>
              <a:rPr lang="en-US" dirty="0" smtClean="0">
                <a:latin typeface="Times New Roman" panose="02020603050405020304" pitchFamily="18" charset="0"/>
              </a:rPr>
              <a:t>Instead, add –4 times Row 1 onto Row 2</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9" name="Object 8"/>
          <p:cNvGraphicFramePr>
            <a:graphicFrameLocks noChangeAspect="1"/>
          </p:cNvGraphicFramePr>
          <p:nvPr>
            <p:extLst>
              <p:ext uri="{D42A27DB-BD31-4B8C-83A1-F6EECF244321}">
                <p14:modId xmlns:p14="http://schemas.microsoft.com/office/powerpoint/2010/main" val="2308842040"/>
              </p:ext>
            </p:extLst>
          </p:nvPr>
        </p:nvGraphicFramePr>
        <p:xfrm>
          <a:off x="1895475" y="2243138"/>
          <a:ext cx="1749425" cy="779462"/>
        </p:xfrm>
        <a:graphic>
          <a:graphicData uri="http://schemas.openxmlformats.org/presentationml/2006/ole">
            <mc:AlternateContent xmlns:mc="http://schemas.openxmlformats.org/markup-compatibility/2006">
              <mc:Choice xmlns:v="urn:schemas-microsoft-com:vml" Requires="v">
                <p:oleObj spid="_x0000_s335883" name="Equation" r:id="rId6" imgW="1473120" imgH="711000" progId="Equation.DSMT4">
                  <p:embed/>
                </p:oleObj>
              </mc:Choice>
              <mc:Fallback>
                <p:oleObj name="Equation" r:id="rId6" imgW="1473120" imgH="711000" progId="Equation.DSMT4">
                  <p:embed/>
                  <p:pic>
                    <p:nvPicPr>
                      <p:cNvPr id="0" name=""/>
                      <p:cNvPicPr>
                        <a:picLocks noChangeAspect="1" noChangeArrowheads="1"/>
                      </p:cNvPicPr>
                      <p:nvPr/>
                    </p:nvPicPr>
                    <p:blipFill>
                      <a:blip r:embed="rId7"/>
                      <a:srcRect/>
                      <a:stretch>
                        <a:fillRect/>
                      </a:stretch>
                    </p:blipFill>
                    <p:spPr bwMode="auto">
                      <a:xfrm>
                        <a:off x="1895475" y="2243138"/>
                        <a:ext cx="17494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60940592"/>
              </p:ext>
            </p:extLst>
          </p:nvPr>
        </p:nvGraphicFramePr>
        <p:xfrm>
          <a:off x="5459413" y="2211070"/>
          <a:ext cx="1719262" cy="803275"/>
        </p:xfrm>
        <a:graphic>
          <a:graphicData uri="http://schemas.openxmlformats.org/presentationml/2006/ole">
            <mc:AlternateContent xmlns:mc="http://schemas.openxmlformats.org/markup-compatibility/2006">
              <mc:Choice xmlns:v="urn:schemas-microsoft-com:vml" Requires="v">
                <p:oleObj spid="_x0000_s335884" name="Equation" r:id="rId8" imgW="1447560" imgH="736560" progId="Equation.DSMT4">
                  <p:embed/>
                </p:oleObj>
              </mc:Choice>
              <mc:Fallback>
                <p:oleObj name="Equation" r:id="rId8" imgW="1447560" imgH="736560" progId="Equation.DSMT4">
                  <p:embed/>
                  <p:pic>
                    <p:nvPicPr>
                      <p:cNvPr id="0" name=""/>
                      <p:cNvPicPr>
                        <a:picLocks noChangeAspect="1" noChangeArrowheads="1"/>
                      </p:cNvPicPr>
                      <p:nvPr/>
                    </p:nvPicPr>
                    <p:blipFill>
                      <a:blip r:embed="rId9"/>
                      <a:srcRect/>
                      <a:stretch>
                        <a:fillRect/>
                      </a:stretch>
                    </p:blipFill>
                    <p:spPr bwMode="auto">
                      <a:xfrm>
                        <a:off x="5459413" y="2211070"/>
                        <a:ext cx="171926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11486308"/>
              </p:ext>
            </p:extLst>
          </p:nvPr>
        </p:nvGraphicFramePr>
        <p:xfrm>
          <a:off x="1971675" y="3880485"/>
          <a:ext cx="1582738" cy="779463"/>
        </p:xfrm>
        <a:graphic>
          <a:graphicData uri="http://schemas.openxmlformats.org/presentationml/2006/ole">
            <mc:AlternateContent xmlns:mc="http://schemas.openxmlformats.org/markup-compatibility/2006">
              <mc:Choice xmlns:v="urn:schemas-microsoft-com:vml" Requires="v">
                <p:oleObj spid="_x0000_s335885" name="Equation" r:id="rId10" imgW="1333440" imgH="711000" progId="Equation.DSMT4">
                  <p:embed/>
                </p:oleObj>
              </mc:Choice>
              <mc:Fallback>
                <p:oleObj name="Equation" r:id="rId10" imgW="1333440" imgH="711000" progId="Equation.DSMT4">
                  <p:embed/>
                  <p:pic>
                    <p:nvPicPr>
                      <p:cNvPr id="0" name=""/>
                      <p:cNvPicPr>
                        <a:picLocks noChangeAspect="1" noChangeArrowheads="1"/>
                      </p:cNvPicPr>
                      <p:nvPr/>
                    </p:nvPicPr>
                    <p:blipFill>
                      <a:blip r:embed="rId11"/>
                      <a:srcRect/>
                      <a:stretch>
                        <a:fillRect/>
                      </a:stretch>
                    </p:blipFill>
                    <p:spPr bwMode="auto">
                      <a:xfrm>
                        <a:off x="1971675" y="3880485"/>
                        <a:ext cx="1582738"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478036185"/>
              </p:ext>
            </p:extLst>
          </p:nvPr>
        </p:nvGraphicFramePr>
        <p:xfrm>
          <a:off x="5368925" y="3848735"/>
          <a:ext cx="1885950" cy="803275"/>
        </p:xfrm>
        <a:graphic>
          <a:graphicData uri="http://schemas.openxmlformats.org/presentationml/2006/ole">
            <mc:AlternateContent xmlns:mc="http://schemas.openxmlformats.org/markup-compatibility/2006">
              <mc:Choice xmlns:v="urn:schemas-microsoft-com:vml" Requires="v">
                <p:oleObj spid="_x0000_s335886" name="Equation" r:id="rId12" imgW="1587240" imgH="736560" progId="Equation.DSMT4">
                  <p:embed/>
                </p:oleObj>
              </mc:Choice>
              <mc:Fallback>
                <p:oleObj name="Equation" r:id="rId12" imgW="1587240" imgH="736560" progId="Equation.DSMT4">
                  <p:embed/>
                  <p:pic>
                    <p:nvPicPr>
                      <p:cNvPr id="0" name=""/>
                      <p:cNvPicPr>
                        <a:picLocks noChangeAspect="1" noChangeArrowheads="1"/>
                      </p:cNvPicPr>
                      <p:nvPr/>
                    </p:nvPicPr>
                    <p:blipFill>
                      <a:blip r:embed="rId13"/>
                      <a:srcRect/>
                      <a:stretch>
                        <a:fillRect/>
                      </a:stretch>
                    </p:blipFill>
                    <p:spPr bwMode="auto">
                      <a:xfrm>
                        <a:off x="5368925" y="3848735"/>
                        <a:ext cx="18859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0829416"/>
      </p:ext>
    </p:extLst>
  </p:cSld>
  <p:clrMapOvr>
    <a:masterClrMapping/>
  </p:clrMapOvr>
  <mc:AlternateContent xmlns:mc="http://schemas.openxmlformats.org/markup-compatibility/2006">
    <mc:Choice xmlns:p14="http://schemas.microsoft.com/office/powerpoint/2010/main" Requires="p14">
      <p:transition spd="slow" p14:dur="2000" advTm="99078"/>
    </mc:Choice>
    <mc:Fallback>
      <p:transition spd="slow" advTm="99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representation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As a second example</a:t>
            </a: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r>
              <a:rPr lang="en-US" dirty="0" smtClean="0">
                <a:latin typeface="Times New Roman" panose="02020603050405020304" pitchFamily="18" charset="0"/>
              </a:rPr>
              <a:t>Adding 3 times </a:t>
            </a:r>
            <a:r>
              <a:rPr lang="en-US" dirty="0" err="1" smtClean="0">
                <a:latin typeface="Times New Roman" panose="02020603050405020304" pitchFamily="18" charset="0"/>
              </a:rPr>
              <a:t>Eqn</a:t>
            </a:r>
            <a:r>
              <a:rPr lang="en-US" dirty="0" smtClean="0">
                <a:latin typeface="Times New Roman" panose="02020603050405020304" pitchFamily="18" charset="0"/>
              </a:rPr>
              <a:t> 1 onto </a:t>
            </a:r>
            <a:r>
              <a:rPr lang="en-US" dirty="0" err="1" smtClean="0">
                <a:latin typeface="Times New Roman" panose="02020603050405020304" pitchFamily="18" charset="0"/>
              </a:rPr>
              <a:t>Eqn</a:t>
            </a:r>
            <a:r>
              <a:rPr lang="en-US" dirty="0" smtClean="0">
                <a:latin typeface="Times New Roman" panose="02020603050405020304" pitchFamily="18" charset="0"/>
              </a:rPr>
              <a:t> 2 yields:</a:t>
            </a: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r>
              <a:rPr lang="en-US" dirty="0" smtClean="0">
                <a:latin typeface="Times New Roman" panose="02020603050405020304" pitchFamily="18" charset="0"/>
              </a:rPr>
              <a:t>We could have added </a:t>
            </a:r>
            <a:r>
              <a:rPr lang="en-US" dirty="0">
                <a:latin typeface="Times New Roman" panose="02020603050405020304" pitchFamily="18" charset="0"/>
              </a:rPr>
              <a:t>3 times </a:t>
            </a:r>
            <a:r>
              <a:rPr lang="en-US" dirty="0" smtClean="0">
                <a:latin typeface="Times New Roman" panose="02020603050405020304" pitchFamily="18" charset="0"/>
              </a:rPr>
              <a:t>Row </a:t>
            </a:r>
            <a:r>
              <a:rPr lang="en-US" dirty="0">
                <a:latin typeface="Times New Roman" panose="02020603050405020304" pitchFamily="18" charset="0"/>
              </a:rPr>
              <a:t>1 onto </a:t>
            </a:r>
            <a:r>
              <a:rPr lang="en-US" dirty="0" smtClean="0">
                <a:latin typeface="Times New Roman" panose="02020603050405020304" pitchFamily="18" charset="0"/>
              </a:rPr>
              <a:t>Row 2</a:t>
            </a: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9" name="Object 8"/>
          <p:cNvGraphicFramePr>
            <a:graphicFrameLocks noChangeAspect="1"/>
          </p:cNvGraphicFramePr>
          <p:nvPr>
            <p:extLst>
              <p:ext uri="{D42A27DB-BD31-4B8C-83A1-F6EECF244321}">
                <p14:modId xmlns:p14="http://schemas.microsoft.com/office/powerpoint/2010/main" val="2217702674"/>
              </p:ext>
            </p:extLst>
          </p:nvPr>
        </p:nvGraphicFramePr>
        <p:xfrm>
          <a:off x="1223963" y="2369185"/>
          <a:ext cx="3092450" cy="779463"/>
        </p:xfrm>
        <a:graphic>
          <a:graphicData uri="http://schemas.openxmlformats.org/presentationml/2006/ole">
            <mc:AlternateContent xmlns:mc="http://schemas.openxmlformats.org/markup-compatibility/2006">
              <mc:Choice xmlns:v="urn:schemas-microsoft-com:vml" Requires="v">
                <p:oleObj spid="_x0000_s314447" name="Equation" r:id="rId6" imgW="2603160" imgH="711000" progId="Equation.DSMT4">
                  <p:embed/>
                </p:oleObj>
              </mc:Choice>
              <mc:Fallback>
                <p:oleObj name="Equation" r:id="rId6" imgW="2603160" imgH="711000" progId="Equation.DSMT4">
                  <p:embed/>
                  <p:pic>
                    <p:nvPicPr>
                      <p:cNvPr id="0" name=""/>
                      <p:cNvPicPr>
                        <a:picLocks noChangeAspect="1" noChangeArrowheads="1"/>
                      </p:cNvPicPr>
                      <p:nvPr/>
                    </p:nvPicPr>
                    <p:blipFill>
                      <a:blip r:embed="rId7"/>
                      <a:srcRect/>
                      <a:stretch>
                        <a:fillRect/>
                      </a:stretch>
                    </p:blipFill>
                    <p:spPr bwMode="auto">
                      <a:xfrm>
                        <a:off x="1223963" y="2369185"/>
                        <a:ext cx="30924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51445802"/>
              </p:ext>
            </p:extLst>
          </p:nvPr>
        </p:nvGraphicFramePr>
        <p:xfrm>
          <a:off x="4719320" y="2337435"/>
          <a:ext cx="3198813" cy="803275"/>
        </p:xfrm>
        <a:graphic>
          <a:graphicData uri="http://schemas.openxmlformats.org/presentationml/2006/ole">
            <mc:AlternateContent xmlns:mc="http://schemas.openxmlformats.org/markup-compatibility/2006">
              <mc:Choice xmlns:v="urn:schemas-microsoft-com:vml" Requires="v">
                <p:oleObj spid="_x0000_s314448" name="Equation" r:id="rId8" imgW="2692080" imgH="736560" progId="Equation.DSMT4">
                  <p:embed/>
                </p:oleObj>
              </mc:Choice>
              <mc:Fallback>
                <p:oleObj name="Equation" r:id="rId8" imgW="2692080" imgH="736560" progId="Equation.DSMT4">
                  <p:embed/>
                  <p:pic>
                    <p:nvPicPr>
                      <p:cNvPr id="0" name=""/>
                      <p:cNvPicPr>
                        <a:picLocks noChangeAspect="1" noChangeArrowheads="1"/>
                      </p:cNvPicPr>
                      <p:nvPr/>
                    </p:nvPicPr>
                    <p:blipFill>
                      <a:blip r:embed="rId9"/>
                      <a:srcRect/>
                      <a:stretch>
                        <a:fillRect/>
                      </a:stretch>
                    </p:blipFill>
                    <p:spPr bwMode="auto">
                      <a:xfrm>
                        <a:off x="4719320" y="2337435"/>
                        <a:ext cx="319881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525713992"/>
              </p:ext>
            </p:extLst>
          </p:nvPr>
        </p:nvGraphicFramePr>
        <p:xfrm>
          <a:off x="1141413" y="4213225"/>
          <a:ext cx="3106737" cy="779463"/>
        </p:xfrm>
        <a:graphic>
          <a:graphicData uri="http://schemas.openxmlformats.org/presentationml/2006/ole">
            <mc:AlternateContent xmlns:mc="http://schemas.openxmlformats.org/markup-compatibility/2006">
              <mc:Choice xmlns:v="urn:schemas-microsoft-com:vml" Requires="v">
                <p:oleObj spid="_x0000_s314449" name="Equation" r:id="rId10" imgW="2616120" imgH="711000" progId="Equation.DSMT4">
                  <p:embed/>
                </p:oleObj>
              </mc:Choice>
              <mc:Fallback>
                <p:oleObj name="Equation" r:id="rId10" imgW="2616120" imgH="711000" progId="Equation.DSMT4">
                  <p:embed/>
                  <p:pic>
                    <p:nvPicPr>
                      <p:cNvPr id="0" name=""/>
                      <p:cNvPicPr>
                        <a:picLocks noChangeAspect="1" noChangeArrowheads="1"/>
                      </p:cNvPicPr>
                      <p:nvPr/>
                    </p:nvPicPr>
                    <p:blipFill>
                      <a:blip r:embed="rId11"/>
                      <a:srcRect/>
                      <a:stretch>
                        <a:fillRect/>
                      </a:stretch>
                    </p:blipFill>
                    <p:spPr bwMode="auto">
                      <a:xfrm>
                        <a:off x="1141413" y="4213225"/>
                        <a:ext cx="3106737"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056707193"/>
              </p:ext>
            </p:extLst>
          </p:nvPr>
        </p:nvGraphicFramePr>
        <p:xfrm>
          <a:off x="4522788" y="4181475"/>
          <a:ext cx="3440112" cy="803275"/>
        </p:xfrm>
        <a:graphic>
          <a:graphicData uri="http://schemas.openxmlformats.org/presentationml/2006/ole">
            <mc:AlternateContent xmlns:mc="http://schemas.openxmlformats.org/markup-compatibility/2006">
              <mc:Choice xmlns:v="urn:schemas-microsoft-com:vml" Requires="v">
                <p:oleObj spid="_x0000_s314450" name="Equation" r:id="rId12" imgW="2895480" imgH="736560" progId="Equation.DSMT4">
                  <p:embed/>
                </p:oleObj>
              </mc:Choice>
              <mc:Fallback>
                <p:oleObj name="Equation" r:id="rId12" imgW="2895480" imgH="736560" progId="Equation.DSMT4">
                  <p:embed/>
                  <p:pic>
                    <p:nvPicPr>
                      <p:cNvPr id="0" name=""/>
                      <p:cNvPicPr>
                        <a:picLocks noChangeAspect="1" noChangeArrowheads="1"/>
                      </p:cNvPicPr>
                      <p:nvPr/>
                    </p:nvPicPr>
                    <p:blipFill>
                      <a:blip r:embed="rId13"/>
                      <a:srcRect/>
                      <a:stretch>
                        <a:fillRect/>
                      </a:stretch>
                    </p:blipFill>
                    <p:spPr bwMode="auto">
                      <a:xfrm>
                        <a:off x="4522788" y="4181475"/>
                        <a:ext cx="3440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31559270"/>
      </p:ext>
    </p:extLst>
  </p:cSld>
  <p:clrMapOvr>
    <a:masterClrMapping/>
  </p:clrMapOvr>
  <mc:AlternateContent xmlns:mc="http://schemas.openxmlformats.org/markup-compatibility/2006">
    <mc:Choice xmlns:p14="http://schemas.microsoft.com/office/powerpoint/2010/main" Requires="p14">
      <p:transition spd="slow" p14:dur="2000" advTm="92159"/>
    </mc:Choice>
    <mc:Fallback>
      <p:transition spd="slow" advTm="92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augmented matrices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We will subsequently reinterpret all of the steps taken in finding a solution to a system of linear equations to manipulations of an augmented matrix to find a solution to the corresponding system of linear equations</a:t>
            </a:r>
          </a:p>
          <a:p>
            <a:pPr lvl="1"/>
            <a:r>
              <a:rPr lang="en-US" dirty="0" smtClean="0">
                <a:latin typeface="Times New Roman" panose="02020603050405020304" pitchFamily="18" charset="0"/>
              </a:rPr>
              <a:t>Row operations</a:t>
            </a:r>
          </a:p>
          <a:p>
            <a:pPr lvl="1"/>
            <a:r>
              <a:rPr lang="en-US" dirty="0" smtClean="0">
                <a:latin typeface="Times New Roman" panose="02020603050405020304" pitchFamily="18" charset="0"/>
              </a:rPr>
              <a:t>Backward substitution</a:t>
            </a:r>
          </a:p>
          <a:p>
            <a:pPr lvl="1"/>
            <a:r>
              <a:rPr lang="en-US" dirty="0" smtClean="0">
                <a:latin typeface="Times New Roman" panose="02020603050405020304" pitchFamily="18" charset="0"/>
              </a:rPr>
              <a:t>Free variables</a:t>
            </a:r>
          </a:p>
          <a:p>
            <a:pPr lvl="1"/>
            <a:endParaRPr lang="en-US" dirty="0">
              <a:latin typeface="Times New Roman" panose="02020603050405020304" pitchFamily="18" charset="0"/>
            </a:endParaRPr>
          </a:p>
          <a:p>
            <a:r>
              <a:rPr lang="en-US" dirty="0" smtClean="0">
                <a:latin typeface="Times New Roman" panose="02020603050405020304" pitchFamily="18" charset="0"/>
              </a:rPr>
              <a:t>This will allow us to program these algorithms into a computer</a:t>
            </a:r>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84411403"/>
      </p:ext>
    </p:extLst>
  </p:cSld>
  <p:clrMapOvr>
    <a:masterClrMapping/>
  </p:clrMapOvr>
  <mc:AlternateContent xmlns:mc="http://schemas.openxmlformats.org/markup-compatibility/2006">
    <mc:Choice xmlns:p14="http://schemas.microsoft.com/office/powerpoint/2010/main" Requires="p14">
      <p:transition spd="slow" p14:dur="2000" advTm="753"/>
    </mc:Choice>
    <mc:Fallback>
      <p:transition spd="slow" advTm="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augmented matrices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As a side note, if we find a solution the system of linear equations corresponding to this augmented matrix</a:t>
            </a: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we get </a:t>
            </a:r>
          </a:p>
          <a:p>
            <a:pPr marL="0" indent="0">
              <a:buNone/>
            </a:pPr>
            <a:endParaRPr lang="en-US" dirty="0">
              <a:latin typeface="Times New Roman" panose="02020603050405020304" pitchFamily="18" charset="0"/>
            </a:endParaRPr>
          </a:p>
          <a:p>
            <a:r>
              <a:rPr lang="en-US" dirty="0" smtClean="0">
                <a:latin typeface="Times New Roman" panose="02020603050405020304" pitchFamily="18" charset="0"/>
              </a:rPr>
              <a:t>What this means is that</a:t>
            </a:r>
          </a:p>
          <a:p>
            <a:pPr marL="0" indent="0">
              <a:buNone/>
            </a:pP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Augmented 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2188610837"/>
              </p:ext>
            </p:extLst>
          </p:nvPr>
        </p:nvGraphicFramePr>
        <p:xfrm>
          <a:off x="3584893" y="2417128"/>
          <a:ext cx="1719262" cy="803275"/>
        </p:xfrm>
        <a:graphic>
          <a:graphicData uri="http://schemas.openxmlformats.org/presentationml/2006/ole">
            <mc:AlternateContent xmlns:mc="http://schemas.openxmlformats.org/markup-compatibility/2006">
              <mc:Choice xmlns:v="urn:schemas-microsoft-com:vml" Requires="v">
                <p:oleObj spid="_x0000_s336902" name="Equation" r:id="rId6" imgW="1447560" imgH="736560" progId="Equation.DSMT4">
                  <p:embed/>
                </p:oleObj>
              </mc:Choice>
              <mc:Fallback>
                <p:oleObj name="Equation" r:id="rId6" imgW="1447560" imgH="73656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4893" y="2417128"/>
                        <a:ext cx="171926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27694794"/>
              </p:ext>
            </p:extLst>
          </p:nvPr>
        </p:nvGraphicFramePr>
        <p:xfrm>
          <a:off x="1765618" y="3392805"/>
          <a:ext cx="1341437" cy="803275"/>
        </p:xfrm>
        <a:graphic>
          <a:graphicData uri="http://schemas.openxmlformats.org/presentationml/2006/ole">
            <mc:AlternateContent xmlns:mc="http://schemas.openxmlformats.org/markup-compatibility/2006">
              <mc:Choice xmlns:v="urn:schemas-microsoft-com:vml" Requires="v">
                <p:oleObj spid="_x0000_s336903" name="Equation" r:id="rId8" imgW="1130040" imgH="736560" progId="Equation.DSMT4">
                  <p:embed/>
                </p:oleObj>
              </mc:Choice>
              <mc:Fallback>
                <p:oleObj name="Equation" r:id="rId8" imgW="1130040" imgH="736560" progId="Equation.DSMT4">
                  <p:embed/>
                  <p:pic>
                    <p:nvPicPr>
                      <p:cNvPr id="0" name=""/>
                      <p:cNvPicPr>
                        <a:picLocks noChangeAspect="1" noChangeArrowheads="1"/>
                      </p:cNvPicPr>
                      <p:nvPr/>
                    </p:nvPicPr>
                    <p:blipFill>
                      <a:blip r:embed="rId9"/>
                      <a:srcRect/>
                      <a:stretch>
                        <a:fillRect/>
                      </a:stretch>
                    </p:blipFill>
                    <p:spPr bwMode="auto">
                      <a:xfrm>
                        <a:off x="1765618" y="3392805"/>
                        <a:ext cx="134143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76976257"/>
              </p:ext>
            </p:extLst>
          </p:nvPr>
        </p:nvGraphicFramePr>
        <p:xfrm>
          <a:off x="2614930" y="4813618"/>
          <a:ext cx="3286125" cy="803275"/>
        </p:xfrm>
        <a:graphic>
          <a:graphicData uri="http://schemas.openxmlformats.org/presentationml/2006/ole">
            <mc:AlternateContent xmlns:mc="http://schemas.openxmlformats.org/markup-compatibility/2006">
              <mc:Choice xmlns:v="urn:schemas-microsoft-com:vml" Requires="v">
                <p:oleObj spid="_x0000_s336904" name="Equation" r:id="rId10" imgW="2768400" imgH="736560" progId="Equation.DSMT4">
                  <p:embed/>
                </p:oleObj>
              </mc:Choice>
              <mc:Fallback>
                <p:oleObj name="Equation" r:id="rId10" imgW="2768400" imgH="736560" progId="Equation.DSMT4">
                  <p:embed/>
                  <p:pic>
                    <p:nvPicPr>
                      <p:cNvPr id="0" name=""/>
                      <p:cNvPicPr>
                        <a:picLocks noChangeAspect="1" noChangeArrowheads="1"/>
                      </p:cNvPicPr>
                      <p:nvPr/>
                    </p:nvPicPr>
                    <p:blipFill>
                      <a:blip r:embed="rId11"/>
                      <a:srcRect/>
                      <a:stretch>
                        <a:fillRect/>
                      </a:stretch>
                    </p:blipFill>
                    <p:spPr bwMode="auto">
                      <a:xfrm>
                        <a:off x="2614930" y="4813618"/>
                        <a:ext cx="32861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95425209"/>
      </p:ext>
    </p:extLst>
  </p:cSld>
  <p:clrMapOvr>
    <a:masterClrMapping/>
  </p:clrMapOvr>
  <mc:AlternateContent xmlns:mc="http://schemas.openxmlformats.org/markup-compatibility/2006">
    <mc:Choice xmlns:p14="http://schemas.microsoft.com/office/powerpoint/2010/main" Requires="p14">
      <p:transition spd="slow" p14:dur="2000" advTm="64299"/>
    </mc:Choice>
    <mc:Fallback>
      <p:transition spd="slow" advTm="64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6.2|9"/>
</p:tagLst>
</file>

<file path=ppt/tags/tag2.xml><?xml version="1.0" encoding="utf-8"?>
<p:tagLst xmlns:a="http://schemas.openxmlformats.org/drawingml/2006/main" xmlns:r="http://schemas.openxmlformats.org/officeDocument/2006/relationships" xmlns:p="http://schemas.openxmlformats.org/presentationml/2006/main">
  <p:tag name="TIMING" val="|15.9|27.8"/>
</p:tagLst>
</file>

<file path=ppt/tags/tag3.xml><?xml version="1.0" encoding="utf-8"?>
<p:tagLst xmlns:a="http://schemas.openxmlformats.org/drawingml/2006/main" xmlns:r="http://schemas.openxmlformats.org/officeDocument/2006/relationships" xmlns:p="http://schemas.openxmlformats.org/presentationml/2006/main">
  <p:tag name="TIMING" val="|19.6"/>
</p:tagLst>
</file>

<file path=ppt/tags/tag4.xml><?xml version="1.0" encoding="utf-8"?>
<p:tagLst xmlns:a="http://schemas.openxmlformats.org/drawingml/2006/main" xmlns:r="http://schemas.openxmlformats.org/officeDocument/2006/relationships" xmlns:p="http://schemas.openxmlformats.org/presentationml/2006/main">
  <p:tag name="TIMING" val="|6.1|8.9|8.5|6.9|18|16.2|7.4"/>
</p:tagLst>
</file>

<file path=ppt/tags/tag5.xml><?xml version="1.0" encoding="utf-8"?>
<p:tagLst xmlns:a="http://schemas.openxmlformats.org/drawingml/2006/main" xmlns:r="http://schemas.openxmlformats.org/officeDocument/2006/relationships" xmlns:p="http://schemas.openxmlformats.org/presentationml/2006/main">
  <p:tag name="TIMING" val="|1.9|5.8|4.6|4.1|8.1|37.4|5.3"/>
</p:tagLst>
</file>

<file path=ppt/tags/tag6.xml><?xml version="1.0" encoding="utf-8"?>
<p:tagLst xmlns:a="http://schemas.openxmlformats.org/drawingml/2006/main" xmlns:r="http://schemas.openxmlformats.org/officeDocument/2006/relationships" xmlns:p="http://schemas.openxmlformats.org/presentationml/2006/main">
  <p:tag name="TIMING" val="|13.8|4.9|2.3|0.8|1.7"/>
</p:tagLst>
</file>

<file path=ppt/tags/tag7.xml><?xml version="1.0" encoding="utf-8"?>
<p:tagLst xmlns:a="http://schemas.openxmlformats.org/drawingml/2006/main" xmlns:r="http://schemas.openxmlformats.org/officeDocument/2006/relationships" xmlns:p="http://schemas.openxmlformats.org/presentationml/2006/main">
  <p:tag name="TIMING" val="|9.3|1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31068</TotalTime>
  <Words>568</Words>
  <Application>Microsoft Office PowerPoint</Application>
  <PresentationFormat>On-screen Show (4:3)</PresentationFormat>
  <Paragraphs>108</Paragraphs>
  <Slides>14</Slides>
  <Notes>0</Notes>
  <HiddenSlides>0</HiddenSlides>
  <MMClips>14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17" baseType="lpstr">
      <vt:lpstr>Office Theme</vt:lpstr>
      <vt:lpstr>Equation</vt:lpstr>
      <vt:lpstr>MathType 6.0 Equation</vt:lpstr>
      <vt:lpstr>6.4.3 Augmented matrices</vt:lpstr>
      <vt:lpstr>Introduction</vt:lpstr>
      <vt:lpstr>Augmented matrices</vt:lpstr>
      <vt:lpstr>Matrix representation</vt:lpstr>
      <vt:lpstr>Matrix representation</vt:lpstr>
      <vt:lpstr>Matrix representation</vt:lpstr>
      <vt:lpstr>Matrix representation</vt:lpstr>
      <vt:lpstr>Use of augmented matrices</vt:lpstr>
      <vt:lpstr>Use of augmented matrices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717</cp:revision>
  <dcterms:created xsi:type="dcterms:W3CDTF">2020-04-30T19:27:29Z</dcterms:created>
  <dcterms:modified xsi:type="dcterms:W3CDTF">2020-10-10T00:20:48Z</dcterms:modified>
</cp:coreProperties>
</file>